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70" r:id="rId3"/>
    <p:sldId id="257" r:id="rId4"/>
    <p:sldId id="258" r:id="rId5"/>
    <p:sldId id="259" r:id="rId6"/>
    <p:sldId id="267" r:id="rId7"/>
    <p:sldId id="271" r:id="rId8"/>
    <p:sldId id="268" r:id="rId9"/>
    <p:sldId id="26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1B4AC-E8B6-45E8-94D2-A901233C7213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85BBC-DBD0-4120-8C2A-48DBC09FB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3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</a:t>
            </a:r>
            <a:r>
              <a:rPr lang="ru-RU" baseline="0" dirty="0" smtClean="0"/>
              <a:t> это пространство слишком обширно и содержит сведения по всему множеству дисциплин, которые осваивают ученики.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5BBC-DBD0-4120-8C2A-48DBC09FB9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1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43B8-A85A-443E-A256-03BE8D940D6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D228-AE15-4685-A34A-05E3A1BF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6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43B8-A85A-443E-A256-03BE8D940D6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D228-AE15-4685-A34A-05E3A1BF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8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43B8-A85A-443E-A256-03BE8D940D6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D228-AE15-4685-A34A-05E3A1BF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5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43B8-A85A-443E-A256-03BE8D940D6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D228-AE15-4685-A34A-05E3A1BF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7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43B8-A85A-443E-A256-03BE8D940D6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D228-AE15-4685-A34A-05E3A1BF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43B8-A85A-443E-A256-03BE8D940D6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D228-AE15-4685-A34A-05E3A1BF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56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43B8-A85A-443E-A256-03BE8D940D6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D228-AE15-4685-A34A-05E3A1BF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9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43B8-A85A-443E-A256-03BE8D940D6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D228-AE15-4685-A34A-05E3A1BF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2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43B8-A85A-443E-A256-03BE8D940D6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D228-AE15-4685-A34A-05E3A1BF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6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43B8-A85A-443E-A256-03BE8D940D6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D228-AE15-4685-A34A-05E3A1BF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39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43B8-A85A-443E-A256-03BE8D940D6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D228-AE15-4685-A34A-05E3A1BF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6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C43B8-A85A-443E-A256-03BE8D940D6B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3D228-AE15-4685-A34A-05E3A1BF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13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67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Проведение занятий по рисунку в условиях дистанционного обучения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336704" cy="29523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 теме «Рисунок драпировки закрепленной за две точки»</a:t>
            </a:r>
          </a:p>
          <a:p>
            <a:pPr algn="r"/>
            <a:endParaRPr lang="ru-RU" sz="1400" dirty="0"/>
          </a:p>
          <a:p>
            <a:pPr algn="r"/>
            <a:endParaRPr lang="ru-RU" sz="1400" dirty="0" smtClean="0"/>
          </a:p>
          <a:p>
            <a:pPr algn="r"/>
            <a:endParaRPr lang="ru-RU" sz="1400" dirty="0"/>
          </a:p>
          <a:p>
            <a:pPr algn="r"/>
            <a:endParaRPr lang="ru-RU" sz="1400" dirty="0"/>
          </a:p>
          <a:p>
            <a:pPr algn="r"/>
            <a:r>
              <a:rPr lang="ru-RU" sz="1400" dirty="0" smtClean="0"/>
              <a:t>Подготовила преподаватель  СПбГБУ ДО «Санкт-Петербургская городская художественная детская школа им. Г.Н. Антонова» Белова Е.И.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02114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dirty="0" smtClean="0"/>
              <a:t>«Рисунок драпировки закрепленный за две точки»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Данное задание является составной частью раздела «принцип </a:t>
            </a:r>
            <a:r>
              <a:rPr lang="ru-RU" sz="1800" dirty="0"/>
              <a:t>ф</a:t>
            </a:r>
            <a:r>
              <a:rPr lang="ru-RU" sz="1800" dirty="0" smtClean="0"/>
              <a:t>ормирования складок на ткани и образования светотени на них» дополнительной предпрофессиональной общеобразовательной программы в области изобразительного искусства «</a:t>
            </a:r>
            <a:r>
              <a:rPr lang="ru-RU" sz="1800" dirty="0" err="1" smtClean="0"/>
              <a:t>Живопись».Задание</a:t>
            </a:r>
            <a:r>
              <a:rPr lang="ru-RU" sz="1800" dirty="0" smtClean="0"/>
              <a:t> адаптировано к процессу  дистанционного обучения и в связи с нехваткой времени – сокращено( 8 часов вместо 12-ти)</a:t>
            </a:r>
          </a:p>
          <a:p>
            <a:r>
              <a:rPr lang="ru-RU" sz="1800" dirty="0" smtClean="0"/>
              <a:t>Рассчитано на учеников 7 класса (13-14 лет).</a:t>
            </a:r>
          </a:p>
          <a:p>
            <a:r>
              <a:rPr lang="ru-RU" sz="1800" dirty="0" smtClean="0"/>
              <a:t>Количество часов – 8 (2 урока).</a:t>
            </a:r>
          </a:p>
          <a:p>
            <a:pPr marL="0" indent="0">
              <a:buNone/>
            </a:pPr>
            <a:r>
              <a:rPr lang="ru-RU" sz="1800" dirty="0" smtClean="0"/>
              <a:t>Задача: научить изображать тоном форму складок в пространстве.</a:t>
            </a:r>
          </a:p>
          <a:p>
            <a:pPr marL="0" indent="0">
              <a:buNone/>
            </a:pPr>
            <a:r>
              <a:rPr lang="ru-RU" sz="1800" dirty="0" smtClean="0"/>
              <a:t>В применении к программе дистанционного обучения задание осложняется за счет самостоятельного составления постановки учениками, что укорачивает срок исполнения самого задания.</a:t>
            </a:r>
          </a:p>
          <a:p>
            <a:pPr marL="0" indent="0">
              <a:buNone/>
            </a:pPr>
            <a:r>
              <a:rPr lang="ru-RU" sz="1800" dirty="0" smtClean="0"/>
              <a:t>Для лучшего понимания последовательности выполнения задания учениками, оно разделено на этапы.</a:t>
            </a:r>
          </a:p>
        </p:txBody>
      </p:sp>
    </p:spTree>
    <p:extLst>
      <p:ext uri="{BB962C8B-B14F-4D97-AF65-F5344CB8AC3E}">
        <p14:creationId xmlns:p14="http://schemas.microsoft.com/office/powerpoint/2010/main" val="40296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54760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46910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Материалы для работы: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Рисовальный лист формата А3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Карандаши: ТМ, М, 2М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Стирательная резинка (формопласт)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Зажимы для бумаги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Точилка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 Светлая, не очень большая драпировка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Доска для крепления драпировки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Булавки или гвоздики для крепления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589" y="273050"/>
            <a:ext cx="4315722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27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Этапы работы над рисунком: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1800" dirty="0" smtClean="0"/>
              <a:t>Создание постановки и её утверждение.</a:t>
            </a:r>
          </a:p>
          <a:p>
            <a:pPr marL="400050" lvl="1" indent="0">
              <a:buNone/>
            </a:pPr>
            <a:r>
              <a:rPr lang="ru-RU" sz="1400" dirty="0" smtClean="0"/>
              <a:t>Содержание:</a:t>
            </a:r>
          </a:p>
          <a:p>
            <a:pPr lvl="1" indent="-342900">
              <a:buFont typeface="+mj-lt"/>
              <a:buAutoNum type="arabicPeriod"/>
            </a:pPr>
            <a:r>
              <a:rPr lang="ru-RU" sz="1400" dirty="0" smtClean="0"/>
              <a:t>Закрепить светлую драпировку за две точки</a:t>
            </a:r>
          </a:p>
          <a:p>
            <a:pPr lvl="1" indent="-342900">
              <a:buFont typeface="+mj-lt"/>
              <a:buAutoNum type="arabicPeriod"/>
            </a:pPr>
            <a:r>
              <a:rPr lang="ru-RU" sz="1400" dirty="0" smtClean="0"/>
              <a:t>Сделать снимок</a:t>
            </a:r>
          </a:p>
          <a:p>
            <a:pPr lvl="1" indent="-342900">
              <a:buFont typeface="+mj-lt"/>
              <a:buAutoNum type="arabicPeriod"/>
            </a:pPr>
            <a:r>
              <a:rPr lang="ru-RU" sz="1400" dirty="0" smtClean="0"/>
              <a:t>Переслать в беседу для утверждения учителем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178219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178219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09925"/>
            <a:ext cx="133554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511" y="3309926"/>
            <a:ext cx="1335548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960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Этапы работы над рисунком: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2"/>
            </a:pPr>
            <a:r>
              <a:rPr lang="ru-RU" sz="1800" dirty="0" smtClean="0"/>
              <a:t>После утверждения постановки скомпоновать драпировку в листе, учитывая образовавшиеся складки. Постараться, чтобы складки не были похожи по форме и размеру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326336"/>
            <a:ext cx="280831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3174233"/>
            <a:ext cx="4026048" cy="281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728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Этапы работы над рисунком: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ru-RU" sz="1800" dirty="0" smtClean="0"/>
              <a:t>Разметка, распределение светотеней на складках драпировки. Делается боковой поверхностью грифеля, по </a:t>
            </a:r>
            <a:r>
              <a:rPr lang="ru-RU" sz="1800" dirty="0" err="1" smtClean="0"/>
              <a:t>светоразделам</a:t>
            </a:r>
            <a:r>
              <a:rPr lang="ru-RU" sz="1800" dirty="0" smtClean="0"/>
              <a:t>; должна получиться «лёгкая», «туманная» линия. Линии находящиеся ближе к зрителю – усилить (почувствовать пространство).</a:t>
            </a:r>
            <a:endParaRPr lang="ru-RU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1437" y="2743944"/>
            <a:ext cx="4877626" cy="333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63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Этапы работы над рисунком: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4"/>
            </a:pPr>
            <a:r>
              <a:rPr lang="ru-RU" sz="1800" dirty="0" smtClean="0"/>
              <a:t>Прокладка теней на складках драпировки; укладка штриха поперек длины складки; прохождение по теневым поверхностям драпировки двумя – тремя слоями штриха (в зависимости от степени плотности тона). Способ штриховки – пересечение диагональной штриховки под небольшими углами.</a:t>
            </a:r>
            <a:endParaRPr lang="ru-RU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63205"/>
            <a:ext cx="259228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Михаил\Desktop\Новый рисунок (6)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282" y="3717032"/>
            <a:ext cx="3726097" cy="260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012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800" dirty="0" smtClean="0"/>
              <a:t>Результат работы контролируется преподавателем посредством проверки фотоотчетов присылаемых учениками в «беседу», каждый фотоотчет соответствует определенному этапу работы на которые разделено задание.</a:t>
            </a:r>
          </a:p>
          <a:p>
            <a:pPr marL="0" indent="0">
              <a:buNone/>
            </a:pPr>
            <a:r>
              <a:rPr lang="ru-RU" sz="1800" dirty="0" smtClean="0"/>
              <a:t>Конечно, при таком способе обучения возникают определенные трудности. Это связано с тем, </a:t>
            </a:r>
            <a:r>
              <a:rPr lang="ru-RU" sz="1800" dirty="0"/>
              <a:t>ч</a:t>
            </a:r>
            <a:r>
              <a:rPr lang="ru-RU" sz="1800" dirty="0" smtClean="0"/>
              <a:t>то учитель не имеет возможности  быстро ответить всем учащимся, находящимся в «беседе». Пока учитель переписывается с одним из учеников, в общении с другими возникает вынужденная пауза. А это потеря времени.</a:t>
            </a:r>
          </a:p>
          <a:p>
            <a:pPr marL="0" indent="0">
              <a:buNone/>
            </a:pPr>
            <a:r>
              <a:rPr lang="ru-RU" sz="1800" dirty="0" smtClean="0"/>
              <a:t>Но, если учесть, что не все семьи обучающихся имеют возможность обеспечить ребенку участие в онлайн занятиях, а длительность письменных ответов может быть компенсирована навыком быстрой печати(у преподавателя), то такой метод работы с классом можно признать возможным и достаточно надежным.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Несмотря на техническое несовершенство, данная технология может быть применена для проведения задания в условиях временной изоляции ребенка (болезнь) или для обучения на дому детей с ограниченными физическими возможностями.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3219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/>
              <a:t>Иногда непредвиденные обстоятельства  заставляют нас по другому взглянуть на устоявшиеся вещи и явления.</a:t>
            </a:r>
          </a:p>
          <a:p>
            <a:pPr marL="0" indent="0">
              <a:buNone/>
            </a:pPr>
            <a:r>
              <a:rPr lang="ru-RU" sz="1800" dirty="0" smtClean="0"/>
              <a:t>Если раньше онлайн занятия и другие виды использования информационных технологий были только дополнением к традиционным аудиторным занятиям в художественной школе, то , на период « самоизоляции», они стали практически единственной возможностью продолжения работы с учениками или даже завершения их художественного образования.</a:t>
            </a:r>
          </a:p>
          <a:p>
            <a:pPr marL="0" indent="0">
              <a:buNone/>
            </a:pPr>
            <a:r>
              <a:rPr lang="ru-RU" sz="1800" dirty="0" smtClean="0"/>
              <a:t>Педагоги и их ученики были вынуждены проводить занятия «</a:t>
            </a:r>
            <a:r>
              <a:rPr lang="ru-RU" sz="1800" dirty="0" err="1" smtClean="0"/>
              <a:t>Вконтакте</a:t>
            </a:r>
            <a:r>
              <a:rPr lang="ru-RU" sz="1800" dirty="0" smtClean="0"/>
              <a:t>», осуществлять через него самостоятельную работу обучающихся при консультативной помощи преподавателей.</a:t>
            </a:r>
          </a:p>
          <a:p>
            <a:pPr marL="0" indent="0">
              <a:buNone/>
            </a:pPr>
            <a:r>
              <a:rPr lang="ru-RU" sz="1800" dirty="0" smtClean="0"/>
              <a:t>Несмотря на неудобства данного вида обучения в столь предметной области как художественное творчество, надо признать, что данный способ  обучения имел место и во многом состоялся.</a:t>
            </a:r>
          </a:p>
          <a:p>
            <a:pPr marL="0" indent="0">
              <a:buNone/>
            </a:pPr>
            <a:r>
              <a:rPr lang="ru-RU" sz="1800" dirty="0" smtClean="0"/>
              <a:t>Какие-то его элементы могли бы войти в традиционную систему  художественного образования для поддержания более тесного контакта с учениками и их родителями и возможности быстрой передачи им информации.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235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1608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Базой для проведения дистанционных занятий является созданная в социальной сети «</a:t>
            </a:r>
            <a:r>
              <a:rPr lang="ru-RU" sz="1800" dirty="0" err="1" smtClean="0"/>
              <a:t>ВКонтакте</a:t>
            </a:r>
            <a:r>
              <a:rPr lang="ru-RU" sz="1800" dirty="0" smtClean="0"/>
              <a:t>» сообщество, которое в своем составе соответствует коллективу обучающихся и преподавателям, которые с ними занимаются. В сообществе удобно публиковать официальные объявления, новости, темы занятий (разбитые на этапы) и сроки их выполнения.</a:t>
            </a:r>
            <a:endParaRPr lang="ru-RU" sz="1800" dirty="0"/>
          </a:p>
        </p:txBody>
      </p:sp>
      <p:pic>
        <p:nvPicPr>
          <p:cNvPr id="1026" name="Picture 2" descr="C:\Users\Михаил\Desktop\Новый рисунок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5823859" cy="29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7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Конкретно для проведения уроков можно создать более удобный, приватный формат – «беседу» для менее официального и более оперативного взаимодействия с учениками во время занятий. Здесь возможны некоторые помарки в написании текстов (неполные предложения, иногда ошибки) т.к. значение имеет только скорость передачи информации. В этом формате можно давать разъяснения касающиеся выданного задания, консультации относительно исправления в рисунке, информацию об оценках.</a:t>
            </a:r>
            <a:endParaRPr lang="ru-RU" sz="1800" dirty="0"/>
          </a:p>
        </p:txBody>
      </p:sp>
      <p:pic>
        <p:nvPicPr>
          <p:cNvPr id="2050" name="Picture 2" descr="C:\Users\Михаил\Desktop\Новый рисунок (1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108" y="3645024"/>
            <a:ext cx="59055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38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По результатам каждого дня учителю удобно иметь небольшую таблицу в которой он отмечает:</a:t>
            </a:r>
          </a:p>
          <a:p>
            <a:r>
              <a:rPr lang="ru-RU" sz="1600" dirty="0" smtClean="0"/>
              <a:t>Присутствие на занятиях учеников</a:t>
            </a:r>
          </a:p>
          <a:p>
            <a:r>
              <a:rPr lang="ru-RU" sz="1600" dirty="0" smtClean="0"/>
              <a:t>Время присутствия на занятии</a:t>
            </a:r>
          </a:p>
          <a:p>
            <a:r>
              <a:rPr lang="ru-RU" sz="1600" dirty="0" smtClean="0"/>
              <a:t>Этапы работы, выполненные учеником</a:t>
            </a:r>
          </a:p>
          <a:p>
            <a:r>
              <a:rPr lang="ru-RU" sz="1600" dirty="0" smtClean="0"/>
              <a:t>Качество работы</a:t>
            </a:r>
          </a:p>
          <a:p>
            <a:pPr marL="0" indent="0">
              <a:buNone/>
            </a:pPr>
            <a:r>
              <a:rPr lang="ru-RU" sz="1600" dirty="0" smtClean="0"/>
              <a:t>Такой дневник помогает учителю сориентироваться в необходимости выдачи домашнего задания и проведения дополнительной консультации с учеником, если это необходимо.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269" y="3789038"/>
            <a:ext cx="4083319" cy="24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54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Приблизительно за день до проведения задания или в день занятий преподаватель вывешивает на «стену» сообщества тему предстоящей работы и сроки её выполнения.</a:t>
            </a:r>
          </a:p>
        </p:txBody>
      </p:sp>
      <p:pic>
        <p:nvPicPr>
          <p:cNvPr id="2050" name="Picture 2" descr="C:\Users\Belov\Desktop\Мамино\Новый рисунок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71023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12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Для лучшего понимания  учащимися требований  к качеству работы, а также для пробуждения их активного творческого интереса  здесь же могут быть представлены работы старых мастеров или современных художников по этой теме.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3455987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5684"/>
            <a:ext cx="264001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531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Варианты закрепления драпировки за две точки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70423"/>
            <a:ext cx="263714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93" y="1470422"/>
            <a:ext cx="269104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470422"/>
            <a:ext cx="266429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50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Пример укладки штриха на складках драпировки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922478" cy="462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613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885</Words>
  <Application>Microsoft Office PowerPoint</Application>
  <PresentationFormat>Экран (4:3)</PresentationFormat>
  <Paragraphs>65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Book Antiqua</vt:lpstr>
      <vt:lpstr>Calibri</vt:lpstr>
      <vt:lpstr>Century Gothic</vt:lpstr>
      <vt:lpstr>Тема Office</vt:lpstr>
      <vt:lpstr>Проведение занятий по рисунку в условиях дистанционного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Варианты закрепления драпировки за две точки</vt:lpstr>
      <vt:lpstr>Пример укладки штриха на складках драпировки</vt:lpstr>
      <vt:lpstr>«Рисунок драпировки закрепленный за две точки»</vt:lpstr>
      <vt:lpstr>Презентация PowerPoint</vt:lpstr>
      <vt:lpstr>Этапы работы над рисунком:</vt:lpstr>
      <vt:lpstr>Этапы работы над рисунком:</vt:lpstr>
      <vt:lpstr>Этапы работы над рисунком:</vt:lpstr>
      <vt:lpstr>Этапы работы над рисунком: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занятия по рисунку</dc:title>
  <dc:creator>Михал Саныч</dc:creator>
  <cp:lastModifiedBy>MIKE</cp:lastModifiedBy>
  <cp:revision>51</cp:revision>
  <dcterms:created xsi:type="dcterms:W3CDTF">2020-05-12T19:31:47Z</dcterms:created>
  <dcterms:modified xsi:type="dcterms:W3CDTF">2020-05-16T09:03:00Z</dcterms:modified>
</cp:coreProperties>
</file>